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sldIdLst>
    <p:sldId id="287" r:id="rId2"/>
    <p:sldId id="492" r:id="rId3"/>
    <p:sldId id="425" r:id="rId4"/>
    <p:sldId id="491" r:id="rId5"/>
    <p:sldId id="508" r:id="rId6"/>
    <p:sldId id="509" r:id="rId7"/>
    <p:sldId id="506" r:id="rId8"/>
    <p:sldId id="510" r:id="rId9"/>
    <p:sldId id="511" r:id="rId10"/>
    <p:sldId id="512" r:id="rId11"/>
    <p:sldId id="514" r:id="rId12"/>
    <p:sldId id="513" r:id="rId13"/>
    <p:sldId id="515" r:id="rId14"/>
    <p:sldId id="517" r:id="rId15"/>
    <p:sldId id="518" r:id="rId16"/>
    <p:sldId id="519" r:id="rId17"/>
    <p:sldId id="520" r:id="rId18"/>
    <p:sldId id="521" r:id="rId19"/>
    <p:sldId id="523" r:id="rId20"/>
    <p:sldId id="525" r:id="rId21"/>
    <p:sldId id="522" r:id="rId22"/>
    <p:sldId id="516" r:id="rId23"/>
    <p:sldId id="526" r:id="rId24"/>
    <p:sldId id="527" r:id="rId25"/>
    <p:sldId id="528" r:id="rId26"/>
    <p:sldId id="529" r:id="rId27"/>
    <p:sldId id="530" r:id="rId28"/>
    <p:sldId id="531" r:id="rId29"/>
    <p:sldId id="493" r:id="rId30"/>
  </p:sldIdLst>
  <p:sldSz cx="9906000" cy="6858000" type="A4"/>
  <p:notesSz cx="6858000" cy="9144000"/>
  <p:embeddedFontLst>
    <p:embeddedFont>
      <p:font typeface="Calibri" pitchFamily="34" charset="0"/>
      <p:regular r:id="rId31"/>
      <p:bold r:id="rId32"/>
      <p:italic r:id="rId33"/>
      <p:boldItalic r:id="rId34"/>
    </p:embeddedFont>
    <p:embeddedFont>
      <p:font typeface="맑은 고딕" pitchFamily="50" charset="-127"/>
      <p:regular r:id="rId35"/>
      <p:bold r:id="rId36"/>
    </p:embeddedFont>
    <p:embeddedFont>
      <p:font typeface="Calibri Light" pitchFamily="34" charset="0"/>
      <p:regular r:id="rId37"/>
      <p:italic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6A81"/>
    <a:srgbClr val="2D4B2B"/>
    <a:srgbClr val="3D643A"/>
    <a:srgbClr val="1D301C"/>
    <a:srgbClr val="FBB3BF"/>
    <a:srgbClr val="F995A6"/>
    <a:srgbClr val="664E59"/>
    <a:srgbClr val="896977"/>
    <a:srgbClr val="55414A"/>
    <a:srgbClr val="F5516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987" autoAdjust="0"/>
    <p:restoredTop sz="99561" autoAdjust="0"/>
  </p:normalViewPr>
  <p:slideViewPr>
    <p:cSldViewPr snapToGrid="0">
      <p:cViewPr varScale="1">
        <p:scale>
          <a:sx n="86" d="100"/>
          <a:sy n="86" d="100"/>
        </p:scale>
        <p:origin x="-1133" y="-91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932984" y="4177897"/>
            <a:ext cx="3979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</a:t>
            </a:r>
            <a:r>
              <a:rPr lang="ko-KR" altLang="en-US" sz="2800" spc="-150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크롤링</a:t>
            </a:r>
            <a:endParaRPr lang="en-US" altLang="ko-KR" sz="2800" spc="-150" dirty="0" smtClean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30176" y="5691479"/>
            <a:ext cx="397965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500" spc="-150" dirty="0" smtClean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2014301014</a:t>
            </a:r>
          </a:p>
          <a:p>
            <a:pPr algn="r"/>
            <a:r>
              <a:rPr lang="ko-KR" altLang="en-US" sz="1500" spc="-150" dirty="0" smtClean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김범준</a:t>
            </a:r>
            <a:endParaRPr lang="en-US" altLang="ko-KR" sz="1500" spc="-150" dirty="0" smtClean="0">
              <a:solidFill>
                <a:schemeClr val="bg2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58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679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2000~ 2020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 월간차트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TOP 100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가져오기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03</a:t>
            </a:r>
          </a:p>
        </p:txBody>
      </p:sp>
      <p:pic>
        <p:nvPicPr>
          <p:cNvPr id="4098" name="Picture 2" descr="C:\Users\jay\Desktop\school\2019-2\DataCrawling\기말과제\page_rank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516" y="1240403"/>
            <a:ext cx="6974516" cy="7255623"/>
          </a:xfrm>
          <a:prstGeom prst="rect">
            <a:avLst/>
          </a:prstGeom>
          <a:noFill/>
        </p:spPr>
      </p:pic>
      <p:pic>
        <p:nvPicPr>
          <p:cNvPr id="4099" name="Picture 3" descr="C:\Users\jay\Desktop\school\2019-2\DataCrawling\기말과제\ranking_page_cro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79" y="1613911"/>
            <a:ext cx="8756203" cy="2488189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5775960" y="2438400"/>
            <a:ext cx="4122420" cy="1021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https://www.melon.com/chart/search/list.htm?chartType=MO&amp;age=2000&amp;year=2004&amp;mon=11&amp;</a:t>
            </a:r>
            <a:r>
              <a:rPr lang="en-US" dirty="0" smtClean="0">
                <a:solidFill>
                  <a:srgbClr val="FF0000"/>
                </a:solidFill>
              </a:rPr>
              <a:t>classCd=DP0000</a:t>
            </a:r>
            <a:r>
              <a:rPr lang="en-US" dirty="0" smtClean="0">
                <a:solidFill>
                  <a:schemeClr val="tx1"/>
                </a:solidFill>
              </a:rPr>
              <a:t>&amp;moved=Y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75960" y="1196340"/>
            <a:ext cx="4122420" cy="1021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https://www.melon.com/chart/search/list.htm?chartType=MO&amp;age=2000&amp;year=2004&amp;mon=11&amp;</a:t>
            </a:r>
            <a:r>
              <a:rPr lang="en-US" dirty="0" smtClean="0">
                <a:solidFill>
                  <a:srgbClr val="FF0000"/>
                </a:solidFill>
              </a:rPr>
              <a:t>classCd=KPOP</a:t>
            </a:r>
            <a:r>
              <a:rPr lang="en-US" dirty="0" smtClean="0">
                <a:solidFill>
                  <a:schemeClr val="tx1"/>
                </a:solidFill>
              </a:rPr>
              <a:t>&amp;moved=Y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75960" y="3726180"/>
            <a:ext cx="4122420" cy="1021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https://www.melon.com/chart/search/list.htm?chartType=MO&amp;age=2010&amp;year=2019&amp;mon=03&amp;</a:t>
            </a:r>
            <a:r>
              <a:rPr lang="en-US" dirty="0" smtClean="0">
                <a:solidFill>
                  <a:srgbClr val="FF0000"/>
                </a:solidFill>
              </a:rPr>
              <a:t>classCd=DM0000</a:t>
            </a:r>
            <a:r>
              <a:rPr lang="en-US" dirty="0" smtClean="0">
                <a:solidFill>
                  <a:schemeClr val="tx1"/>
                </a:solidFill>
              </a:rPr>
              <a:t>&amp;moved=Y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75960" y="4991100"/>
            <a:ext cx="4122420" cy="1021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https://www.melon.com/chart/search/list.htm?chartType=MO&amp;age=2000&amp;year=2004&amp;mon=11&amp;</a:t>
            </a:r>
            <a:r>
              <a:rPr lang="en-US" dirty="0" smtClean="0">
                <a:solidFill>
                  <a:srgbClr val="FF0000"/>
                </a:solidFill>
              </a:rPr>
              <a:t>classCd=GN0000</a:t>
            </a:r>
            <a:r>
              <a:rPr lang="en-US" dirty="0" smtClean="0">
                <a:solidFill>
                  <a:schemeClr val="tx1"/>
                </a:solidFill>
              </a:rPr>
              <a:t>&amp;moved=Y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00" name="Picture 4" descr="C:\Users\jay\Desktop\school\2019-2\DataCrawling\기말과제\classC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45444" y="4614863"/>
            <a:ext cx="4748212" cy="1531937"/>
          </a:xfrm>
          <a:prstGeom prst="rect">
            <a:avLst/>
          </a:prstGeom>
          <a:noFill/>
        </p:spPr>
      </p:pic>
      <p:pic>
        <p:nvPicPr>
          <p:cNvPr id="15" name="Picture 2" descr="C:\Users\jay\Desktop\school\2019-2\DataCrawling\기말과제\ranking_sourc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2710" y="1219835"/>
            <a:ext cx="6492875" cy="3216275"/>
          </a:xfrm>
          <a:prstGeom prst="rect">
            <a:avLst/>
          </a:prstGeom>
          <a:noFill/>
        </p:spPr>
      </p:pic>
      <p:pic>
        <p:nvPicPr>
          <p:cNvPr id="4101" name="Picture 5" descr="C:\Users\jay\Desktop\school\2019-2\DataCrawling\기말과제\err406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61573" y="2442458"/>
            <a:ext cx="4572000" cy="1981200"/>
          </a:xfrm>
          <a:prstGeom prst="rect">
            <a:avLst/>
          </a:prstGeom>
          <a:noFill/>
        </p:spPr>
      </p:pic>
      <p:grpSp>
        <p:nvGrpSpPr>
          <p:cNvPr id="20" name="그룹 19"/>
          <p:cNvGrpSpPr/>
          <p:nvPr/>
        </p:nvGrpSpPr>
        <p:grpSpPr>
          <a:xfrm>
            <a:off x="1458608" y="1856296"/>
            <a:ext cx="5837237" cy="3467100"/>
            <a:chOff x="1570038" y="1268095"/>
            <a:chExt cx="5837237" cy="3467100"/>
          </a:xfrm>
        </p:grpSpPr>
        <p:pic>
          <p:nvPicPr>
            <p:cNvPr id="16" name="Picture 8" descr="C:\Users\jay\Desktop\school\2019-2\DataCrawling\기말과제\406_solution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570038" y="1268095"/>
              <a:ext cx="5837237" cy="3467100"/>
            </a:xfrm>
            <a:prstGeom prst="rect">
              <a:avLst/>
            </a:prstGeom>
            <a:noFill/>
          </p:spPr>
        </p:pic>
        <p:sp>
          <p:nvSpPr>
            <p:cNvPr id="19" name="직사각형 18"/>
            <p:cNvSpPr/>
            <p:nvPr/>
          </p:nvSpPr>
          <p:spPr>
            <a:xfrm>
              <a:off x="1752600" y="1478280"/>
              <a:ext cx="5554980" cy="7010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년치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Ranking </a:t>
            </a:r>
            <a:r>
              <a:rPr lang="en-US" altLang="ko-KR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csv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파일로 저장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04</a:t>
            </a:r>
          </a:p>
        </p:txBody>
      </p:sp>
      <p:pic>
        <p:nvPicPr>
          <p:cNvPr id="6146" name="Picture 2" descr="C:\Users\jay\Desktop\school\2019-2\DataCrawling\기말과제\melon_rank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0665" y="1318895"/>
            <a:ext cx="3725863" cy="4038600"/>
          </a:xfrm>
          <a:prstGeom prst="rect">
            <a:avLst/>
          </a:prstGeom>
          <a:noFill/>
        </p:spPr>
      </p:pic>
      <p:pic>
        <p:nvPicPr>
          <p:cNvPr id="8" name="Picture 2" descr="C:\Users\jay\Desktop\school\2019-2\DataCrawling\기말과제\ranking_source.png"/>
          <p:cNvPicPr>
            <a:picLocks noChangeAspect="1" noChangeArrowheads="1"/>
          </p:cNvPicPr>
          <p:nvPr/>
        </p:nvPicPr>
        <p:blipFill>
          <a:blip r:embed="rId4"/>
          <a:srcRect b="9240"/>
          <a:stretch>
            <a:fillRect/>
          </a:stretch>
        </p:blipFill>
        <p:spPr bwMode="auto">
          <a:xfrm>
            <a:off x="2918460" y="2155825"/>
            <a:ext cx="6492875" cy="29190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4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세부정보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가수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제목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장르 등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가져오기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05</a:t>
            </a:r>
          </a:p>
        </p:txBody>
      </p:sp>
      <p:pic>
        <p:nvPicPr>
          <p:cNvPr id="5124" name="Picture 4" descr="C:\Users\jay\Desktop\school\2019-2\DataCrawling\기말과제\멜론_pagecol.png"/>
          <p:cNvPicPr>
            <a:picLocks noChangeAspect="1" noChangeArrowheads="1"/>
          </p:cNvPicPr>
          <p:nvPr/>
        </p:nvPicPr>
        <p:blipFill>
          <a:blip r:embed="rId3"/>
          <a:srcRect r="59195"/>
          <a:stretch>
            <a:fillRect/>
          </a:stretch>
        </p:blipFill>
        <p:spPr bwMode="auto">
          <a:xfrm>
            <a:off x="347663" y="1932940"/>
            <a:ext cx="3751897" cy="3359150"/>
          </a:xfrm>
          <a:prstGeom prst="rect">
            <a:avLst/>
          </a:prstGeom>
          <a:noFill/>
        </p:spPr>
      </p:pic>
      <p:pic>
        <p:nvPicPr>
          <p:cNvPr id="8" name="Picture 4" descr="C:\Users\jay\Desktop\school\2019-2\DataCrawling\기말과제\멜론_pagecol.png"/>
          <p:cNvPicPr>
            <a:picLocks noChangeAspect="1" noChangeArrowheads="1"/>
          </p:cNvPicPr>
          <p:nvPr/>
        </p:nvPicPr>
        <p:blipFill>
          <a:blip r:embed="rId3"/>
          <a:srcRect l="54396"/>
          <a:stretch>
            <a:fillRect/>
          </a:stretch>
        </p:blipFill>
        <p:spPr bwMode="auto">
          <a:xfrm>
            <a:off x="3817620" y="1894840"/>
            <a:ext cx="4193223" cy="3359150"/>
          </a:xfrm>
          <a:prstGeom prst="rect">
            <a:avLst/>
          </a:prstGeom>
          <a:noFill/>
        </p:spPr>
      </p:pic>
      <p:pic>
        <p:nvPicPr>
          <p:cNvPr id="9" name="Picture 4" descr="C:\Users\jay\Desktop\school\2019-2\DataCrawling\기말과제\wnth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1698" y="1741488"/>
            <a:ext cx="3154362" cy="312737"/>
          </a:xfrm>
          <a:prstGeom prst="rect">
            <a:avLst/>
          </a:prstGeom>
          <a:noFill/>
        </p:spPr>
      </p:pic>
      <p:pic>
        <p:nvPicPr>
          <p:cNvPr id="5125" name="Picture 5" descr="C:\Users\jay\Desktop\school\2019-2\DataCrawling\기말과제\page_crwal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02118" y="196850"/>
            <a:ext cx="5937250" cy="6661150"/>
          </a:xfrm>
          <a:prstGeom prst="rect">
            <a:avLst/>
          </a:prstGeom>
          <a:noFill/>
        </p:spPr>
      </p:pic>
      <p:cxnSp>
        <p:nvCxnSpPr>
          <p:cNvPr id="13" name="직선 연결선 12"/>
          <p:cNvCxnSpPr/>
          <p:nvPr/>
        </p:nvCxnSpPr>
        <p:spPr>
          <a:xfrm>
            <a:off x="2552700" y="2773680"/>
            <a:ext cx="208788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905000" y="335280"/>
            <a:ext cx="3870960" cy="12954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 descr="C:\Users\jay\Desktop\school\2019-2\DataCrawling\기말과제\later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9155" y="990283"/>
            <a:ext cx="8128000" cy="4572000"/>
          </a:xfrm>
          <a:prstGeom prst="rect">
            <a:avLst/>
          </a:prstGeom>
          <a:noFill/>
        </p:spPr>
      </p:pic>
      <p:pic>
        <p:nvPicPr>
          <p:cNvPr id="5127" name="Picture 7" descr="C:\Users\jay\Desktop\school\2019-2\DataCrawling\기말과제\406_er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57618" y="1771650"/>
            <a:ext cx="7409446" cy="2807970"/>
          </a:xfrm>
          <a:prstGeom prst="rect">
            <a:avLst/>
          </a:prstGeom>
          <a:noFill/>
        </p:spPr>
      </p:pic>
      <p:pic>
        <p:nvPicPr>
          <p:cNvPr id="5129" name="Picture 9" descr="C:\Users\jay\Desktop\school\2019-2\DataCrawling\기말과제\불러오는 과정.png"/>
          <p:cNvPicPr>
            <a:picLocks noChangeAspect="1" noChangeArrowheads="1"/>
          </p:cNvPicPr>
          <p:nvPr/>
        </p:nvPicPr>
        <p:blipFill>
          <a:blip r:embed="rId8"/>
          <a:srcRect b="55438"/>
          <a:stretch>
            <a:fillRect/>
          </a:stretch>
        </p:blipFill>
        <p:spPr bwMode="auto">
          <a:xfrm>
            <a:off x="807403" y="1771968"/>
            <a:ext cx="8012096" cy="3066732"/>
          </a:xfrm>
          <a:prstGeom prst="rect">
            <a:avLst/>
          </a:prstGeom>
          <a:noFill/>
        </p:spPr>
      </p:pic>
      <p:pic>
        <p:nvPicPr>
          <p:cNvPr id="5130" name="Picture 10" descr="C:\Users\jay\Desktop\school\2019-2\DataCrawling\기말과제\melon_base_data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53365" y="1627505"/>
            <a:ext cx="9201150" cy="3771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다듬기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-1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06</a:t>
            </a:r>
          </a:p>
        </p:txBody>
      </p:sp>
      <p:pic>
        <p:nvPicPr>
          <p:cNvPr id="7170" name="Picture 2" descr="C:\Users\jay\Desktop\school\2019-2\DataCrawling\기말과제\arranged_dat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4040" y="1253808"/>
            <a:ext cx="2805113" cy="4335462"/>
          </a:xfrm>
          <a:prstGeom prst="rect">
            <a:avLst/>
          </a:prstGeom>
          <a:noFill/>
        </p:spPr>
      </p:pic>
      <p:pic>
        <p:nvPicPr>
          <p:cNvPr id="7171" name="Picture 3" descr="C:\Users\jay\Desktop\school\2019-2\DataCrawling\기말과제\arranged_data_sourc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822" y="1036320"/>
            <a:ext cx="4801263" cy="5455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다듬기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-2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07</a:t>
            </a:r>
          </a:p>
        </p:txBody>
      </p:sp>
      <p:pic>
        <p:nvPicPr>
          <p:cNvPr id="8194" name="Picture 2" descr="C:\Users\jay\Desktop\school\2019-2\DataCrawling\기말과제\final_dat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63955"/>
            <a:ext cx="9804400" cy="4559300"/>
          </a:xfrm>
          <a:prstGeom prst="rect">
            <a:avLst/>
          </a:prstGeom>
          <a:noFill/>
        </p:spPr>
      </p:pic>
      <p:pic>
        <p:nvPicPr>
          <p:cNvPr id="8195" name="Picture 3" descr="C:\Users\jay\Desktop\school\2019-2\DataCrawling\기말과제\to_fina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31925" y="739775"/>
            <a:ext cx="7086600" cy="54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장르에 따른 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1026" name="Picture 2" descr="C:\Users\jay\Desktop\school\2019-2\DataCrawling\기말과제\monlty1.png"/>
          <p:cNvPicPr>
            <a:picLocks noChangeAspect="1" noChangeArrowheads="1"/>
          </p:cNvPicPr>
          <p:nvPr/>
        </p:nvPicPr>
        <p:blipFill>
          <a:blip r:embed="rId3"/>
          <a:srcRect r="42803"/>
          <a:stretch>
            <a:fillRect/>
          </a:stretch>
        </p:blipFill>
        <p:spPr bwMode="auto">
          <a:xfrm>
            <a:off x="144781" y="1014413"/>
            <a:ext cx="4046219" cy="3344493"/>
          </a:xfrm>
          <a:prstGeom prst="rect">
            <a:avLst/>
          </a:prstGeom>
          <a:noFill/>
        </p:spPr>
      </p:pic>
      <p:pic>
        <p:nvPicPr>
          <p:cNvPr id="1027" name="Picture 3" descr="C:\Users\jay\Desktop\school\2019-2\DataCrawling\기말과제\monthly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42260" y="2247038"/>
            <a:ext cx="6972300" cy="3612742"/>
          </a:xfrm>
          <a:prstGeom prst="rect">
            <a:avLst/>
          </a:prstGeom>
          <a:noFill/>
        </p:spPr>
      </p:pic>
      <p:pic>
        <p:nvPicPr>
          <p:cNvPr id="1028" name="Picture 4" descr="C:\Users\jay\Desktop\school\2019-2\DataCrawling\기말과제\montly3.png"/>
          <p:cNvPicPr>
            <a:picLocks noChangeAspect="1" noChangeArrowheads="1"/>
          </p:cNvPicPr>
          <p:nvPr/>
        </p:nvPicPr>
        <p:blipFill>
          <a:blip r:embed="rId5"/>
          <a:srcRect t="22383"/>
          <a:stretch>
            <a:fillRect/>
          </a:stretch>
        </p:blipFill>
        <p:spPr bwMode="auto">
          <a:xfrm>
            <a:off x="510540" y="5900737"/>
            <a:ext cx="7833360" cy="957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2057" name="Picture 9" descr="C:\Users\jay\Desktop\school\2019-2\DataCrawling\기말과제\발라드 변화 추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54480"/>
            <a:ext cx="9712752" cy="397764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3996856" y="1615440"/>
            <a:ext cx="1969008" cy="48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발라드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448300" y="1859279"/>
            <a:ext cx="1615440" cy="36960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292340" y="1859279"/>
            <a:ext cx="1615440" cy="369601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58440" y="1859280"/>
            <a:ext cx="1615440" cy="365217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3074" name="Picture 2" descr="C:\Users\jay\Desktop\school\2019-2\DataCrawling\기말과제\댄스 변화 추이.png"/>
          <p:cNvPicPr>
            <a:picLocks noChangeAspect="1" noChangeArrowheads="1"/>
          </p:cNvPicPr>
          <p:nvPr/>
        </p:nvPicPr>
        <p:blipFill>
          <a:blip r:embed="rId3"/>
          <a:srcRect l="9601" r="4464"/>
          <a:stretch>
            <a:fillRect/>
          </a:stretch>
        </p:blipFill>
        <p:spPr bwMode="auto">
          <a:xfrm>
            <a:off x="325119" y="1494044"/>
            <a:ext cx="9571411" cy="4561316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5260340" y="1950720"/>
            <a:ext cx="1615440" cy="32613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96856" y="1615440"/>
            <a:ext cx="1969008" cy="48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댄스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4100" name="Picture 4" descr="C:\Users\jay\Desktop\school\2019-2\DataCrawling\기말과제\일렉트로니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546" y="1963694"/>
            <a:ext cx="8912606" cy="3649959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3893224" y="2042160"/>
            <a:ext cx="1969008" cy="48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일렉트로니카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553712" y="2432304"/>
            <a:ext cx="2066036" cy="32613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6146" name="Picture 2" descr="C:\Users\jay\Desktop\school\2019-2\DataCrawling\기말과제\팝송 변화추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8467" y="1901472"/>
            <a:ext cx="8991981" cy="3682464"/>
          </a:xfrm>
          <a:prstGeom prst="rect">
            <a:avLst/>
          </a:prstGeom>
          <a:noFill/>
        </p:spPr>
      </p:pic>
      <p:sp>
        <p:nvSpPr>
          <p:cNvPr id="13" name="직사각형 12"/>
          <p:cNvSpPr/>
          <p:nvPr/>
        </p:nvSpPr>
        <p:spPr>
          <a:xfrm>
            <a:off x="4222408" y="1938528"/>
            <a:ext cx="1969008" cy="48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POP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265088" y="3000097"/>
            <a:ext cx="53524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</a:t>
            </a:r>
            <a:r>
              <a:rPr lang="ko-KR" altLang="en-US" sz="32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년간의 월간차트를</a:t>
            </a:r>
            <a:endParaRPr lang="en-US" altLang="ko-KR" sz="32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r"/>
            <a:r>
              <a:rPr lang="ko-KR" altLang="en-US" sz="3200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이용한음악</a:t>
            </a:r>
            <a:r>
              <a:rPr lang="ko-KR" altLang="en-US" sz="32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3200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트렌드</a:t>
            </a:r>
            <a:r>
              <a:rPr lang="ko-KR" altLang="en-US" sz="32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분석</a:t>
            </a:r>
            <a:endParaRPr lang="en-US" altLang="ko-KR" sz="32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168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ay\Desktop\school\2019-2\DataCrawling\기말과제\힙합 변화추이.png"/>
          <p:cNvPicPr>
            <a:picLocks noChangeAspect="1" noChangeArrowheads="1"/>
          </p:cNvPicPr>
          <p:nvPr/>
        </p:nvPicPr>
        <p:blipFill>
          <a:blip r:embed="rId3"/>
          <a:srcRect l="8850"/>
          <a:stretch>
            <a:fillRect/>
          </a:stretch>
        </p:blipFill>
        <p:spPr bwMode="auto">
          <a:xfrm>
            <a:off x="1231392" y="1501855"/>
            <a:ext cx="8674608" cy="3897422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04120" y="1639824"/>
            <a:ext cx="1969008" cy="48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힙합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99382" y="2385923"/>
            <a:ext cx="8856364" cy="3626926"/>
            <a:chOff x="699382" y="2385923"/>
            <a:chExt cx="8856364" cy="3626926"/>
          </a:xfrm>
        </p:grpSpPr>
        <p:pic>
          <p:nvPicPr>
            <p:cNvPr id="5122" name="Picture 2" descr="C:\Users\jay\Desktop\school\2019-2\DataCrawling\기말과제\알앤비 변화추이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99382" y="2385923"/>
              <a:ext cx="8856364" cy="3626926"/>
            </a:xfrm>
            <a:prstGeom prst="rect">
              <a:avLst/>
            </a:prstGeom>
            <a:noFill/>
          </p:spPr>
        </p:pic>
        <p:sp>
          <p:nvSpPr>
            <p:cNvPr id="9" name="직사각형 8"/>
            <p:cNvSpPr/>
            <p:nvPr/>
          </p:nvSpPr>
          <p:spPr>
            <a:xfrm>
              <a:off x="4297680" y="2432304"/>
              <a:ext cx="1969008" cy="4815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R&amp;B/SOUL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59536" y="2070658"/>
            <a:ext cx="8900160" cy="4238426"/>
            <a:chOff x="727544" y="3259378"/>
            <a:chExt cx="8900160" cy="4238426"/>
          </a:xfrm>
        </p:grpSpPr>
        <p:pic>
          <p:nvPicPr>
            <p:cNvPr id="8" name="Picture 2" descr="C:\Users\jay\Desktop\school\2019-2\DataCrawling\기말과제\록_메탈 변화추이.png"/>
            <p:cNvPicPr>
              <a:picLocks noChangeAspect="1" noChangeArrowheads="1"/>
            </p:cNvPicPr>
            <p:nvPr/>
          </p:nvPicPr>
          <p:blipFill>
            <a:blip r:embed="rId4"/>
            <a:srcRect l="9719" r="4286"/>
            <a:stretch>
              <a:fillRect/>
            </a:stretch>
          </p:blipFill>
          <p:spPr bwMode="auto">
            <a:xfrm>
              <a:off x="727544" y="3259378"/>
              <a:ext cx="8900160" cy="4238426"/>
            </a:xfrm>
            <a:prstGeom prst="rect">
              <a:avLst/>
            </a:prstGeom>
            <a:noFill/>
          </p:spPr>
        </p:pic>
        <p:sp>
          <p:nvSpPr>
            <p:cNvPr id="12" name="직사각형 11"/>
            <p:cNvSpPr/>
            <p:nvPr/>
          </p:nvSpPr>
          <p:spPr>
            <a:xfrm>
              <a:off x="4066032" y="3322320"/>
              <a:ext cx="1969008" cy="4815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ROCK/METAL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57352" y="2065824"/>
            <a:ext cx="8559800" cy="3505475"/>
            <a:chOff x="791464" y="3778800"/>
            <a:chExt cx="8559800" cy="3505475"/>
          </a:xfrm>
        </p:grpSpPr>
        <p:pic>
          <p:nvPicPr>
            <p:cNvPr id="14" name="Picture 3" descr="C:\Users\jay\Desktop\school\2019-2\DataCrawling\기말과제\인디음악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91464" y="3778800"/>
              <a:ext cx="8559800" cy="3505475"/>
            </a:xfrm>
            <a:prstGeom prst="rect">
              <a:avLst/>
            </a:prstGeom>
            <a:noFill/>
          </p:spPr>
        </p:pic>
        <p:sp>
          <p:nvSpPr>
            <p:cNvPr id="15" name="직사각형 14"/>
            <p:cNvSpPr/>
            <p:nvPr/>
          </p:nvSpPr>
          <p:spPr>
            <a:xfrm>
              <a:off x="4301656" y="3858768"/>
              <a:ext cx="1969008" cy="4815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인디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년간의 음악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트렌드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9218" name="Picture 2" descr="C:\Users\jay\Desktop\school\2019-2\DataCrawling\기말과제\yearly-dat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743" y="1191278"/>
            <a:ext cx="8489951" cy="5006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jay\Desktop\school\2019-2\DataCrawling\기말과제\yearly-data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66" y="4681841"/>
            <a:ext cx="8351838" cy="2011362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년간의 음악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트렌드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0242" name="Picture 2" descr="C:\Users\jay\Desktop\school\2019-2\DataCrawling\기말과제\yearly-data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6508" y="995341"/>
            <a:ext cx="8123238" cy="41989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년간의 음악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트렌드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1266" name="Picture 2" descr="C:\Users\jay\Desktop\school\2019-2\DataCrawling\기말과제\20년간 음악 트랜드 추세 그래프.png"/>
          <p:cNvPicPr>
            <a:picLocks noChangeAspect="1" noChangeArrowheads="1"/>
          </p:cNvPicPr>
          <p:nvPr/>
        </p:nvPicPr>
        <p:blipFill>
          <a:blip r:embed="rId3"/>
          <a:srcRect l="10127" r="2532"/>
          <a:stretch>
            <a:fillRect/>
          </a:stretch>
        </p:blipFill>
        <p:spPr bwMode="auto">
          <a:xfrm>
            <a:off x="494778" y="1577947"/>
            <a:ext cx="9219156" cy="4322682"/>
          </a:xfrm>
          <a:prstGeom prst="rect">
            <a:avLst/>
          </a:prstGeom>
          <a:noFill/>
        </p:spPr>
      </p:pic>
      <p:grpSp>
        <p:nvGrpSpPr>
          <p:cNvPr id="18" name="그룹 17"/>
          <p:cNvGrpSpPr/>
          <p:nvPr/>
        </p:nvGrpSpPr>
        <p:grpSpPr>
          <a:xfrm>
            <a:off x="839243" y="770350"/>
            <a:ext cx="8342336" cy="4052170"/>
            <a:chOff x="839243" y="770350"/>
            <a:chExt cx="8342336" cy="4052170"/>
          </a:xfrm>
        </p:grpSpPr>
        <p:sp>
          <p:nvSpPr>
            <p:cNvPr id="8" name="타원 7"/>
            <p:cNvSpPr/>
            <p:nvPr/>
          </p:nvSpPr>
          <p:spPr>
            <a:xfrm>
              <a:off x="4415422" y="2179527"/>
              <a:ext cx="551148" cy="55114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4027115" y="4027116"/>
              <a:ext cx="551148" cy="55114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2837145" y="3670126"/>
              <a:ext cx="726506" cy="75156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805813" y="3864279"/>
              <a:ext cx="3112717" cy="9582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/>
            <p:cNvCxnSpPr>
              <a:stCxn id="23" idx="2"/>
              <a:endCxn id="8" idx="7"/>
            </p:cNvCxnSpPr>
            <p:nvPr/>
          </p:nvCxnSpPr>
          <p:spPr>
            <a:xfrm rot="5400000">
              <a:off x="4585233" y="1709801"/>
              <a:ext cx="851064" cy="2498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26" idx="2"/>
              <a:endCxn id="10" idx="1"/>
            </p:cNvCxnSpPr>
            <p:nvPr/>
          </p:nvCxnSpPr>
          <p:spPr>
            <a:xfrm rot="16200000" flipH="1">
              <a:off x="1482499" y="2319148"/>
              <a:ext cx="1857445" cy="10646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22" idx="2"/>
            </p:cNvCxnSpPr>
            <p:nvPr/>
          </p:nvCxnSpPr>
          <p:spPr>
            <a:xfrm rot="5400000">
              <a:off x="6782847" y="2436313"/>
              <a:ext cx="1960323" cy="75782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22" idx="2"/>
              <a:endCxn id="9" idx="7"/>
            </p:cNvCxnSpPr>
            <p:nvPr/>
          </p:nvCxnSpPr>
          <p:spPr>
            <a:xfrm rot="5400000">
              <a:off x="5183351" y="1149261"/>
              <a:ext cx="2272767" cy="364437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7102258" y="1196236"/>
              <a:ext cx="2079321" cy="63882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랩</a:t>
              </a:r>
              <a:r>
                <a:rPr lang="en-US" altLang="ko-KR" dirty="0" smtClean="0"/>
                <a:t>/</a:t>
              </a:r>
              <a:r>
                <a:rPr lang="ko-KR" altLang="en-US" dirty="0" smtClean="0"/>
                <a:t>힙합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096012" y="770350"/>
              <a:ext cx="2079321" cy="63882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댄스</a:t>
              </a:r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39243" y="1283917"/>
              <a:ext cx="2079321" cy="63882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R&amp;B/</a:t>
              </a:r>
              <a:r>
                <a:rPr lang="ko-KR" altLang="en-US" dirty="0" err="1" smtClean="0"/>
                <a:t>소울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 descr="C:\Users\jay\Desktop\school\2019-2\DataCrawling\기말과제\2009년 댄스 가수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43787" y="578351"/>
            <a:ext cx="2462213" cy="5608637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댄스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2009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8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2290" name="Picture 2" descr="C:\Users\jay\Desktop\school\2019-2\DataCrawling\기말과제\2009년 댄스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827" y="1236946"/>
            <a:ext cx="7232650" cy="3840163"/>
          </a:xfrm>
          <a:prstGeom prst="rect">
            <a:avLst/>
          </a:prstGeom>
          <a:noFill/>
        </p:spPr>
      </p:pic>
      <p:pic>
        <p:nvPicPr>
          <p:cNvPr id="12292" name="Picture 4" descr="C:\Users\jay\Desktop\school\2019-2\DataCrawling\기말과제\2009년 댄스 8월 차트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39335" y="305235"/>
            <a:ext cx="4356100" cy="6064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R&amp;B/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소울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2006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3314" name="Picture 2" descr="C:\Users\jay\Desktop\school\2019-2\DataCrawling\기말과제\R&amp;B소울 2006 4월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6732" y="2420198"/>
            <a:ext cx="2773363" cy="2201862"/>
          </a:xfrm>
          <a:prstGeom prst="rect">
            <a:avLst/>
          </a:prstGeom>
          <a:noFill/>
        </p:spPr>
      </p:pic>
      <p:pic>
        <p:nvPicPr>
          <p:cNvPr id="13316" name="Picture 4" descr="C:\Users\jay\Desktop\school\2019-2\DataCrawling\기말과제\dkfdosq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8685" y="1064712"/>
            <a:ext cx="3677740" cy="54964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힙합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2008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9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4338" name="Picture 2" descr="C:\Users\jay\Desktop\school\2019-2\DataCrawling\기말과제\2008 힙합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45319" y="202875"/>
            <a:ext cx="5187950" cy="6108700"/>
          </a:xfrm>
          <a:prstGeom prst="rect">
            <a:avLst/>
          </a:prstGeom>
          <a:noFill/>
        </p:spPr>
      </p:pic>
      <p:pic>
        <p:nvPicPr>
          <p:cNvPr id="14339" name="Picture 3" descr="C:\Users\jay\Desktop\school\2019-2\DataCrawling\기말과제\힙합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6859" y="2297613"/>
            <a:ext cx="3368675" cy="2522538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2010428" y="2317316"/>
            <a:ext cx="206679" cy="187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힙합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2013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~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5363" name="Picture 3" descr="C:\Users\jay\Desktop\school\2019-2\DataCrawling\기말과제\힙합_ghltt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4212" y="1483702"/>
            <a:ext cx="2073275" cy="4762500"/>
          </a:xfrm>
          <a:prstGeom prst="rect">
            <a:avLst/>
          </a:prstGeom>
          <a:noFill/>
        </p:spPr>
      </p:pic>
      <p:grpSp>
        <p:nvGrpSpPr>
          <p:cNvPr id="9" name="그룹 8"/>
          <p:cNvGrpSpPr/>
          <p:nvPr/>
        </p:nvGrpSpPr>
        <p:grpSpPr>
          <a:xfrm>
            <a:off x="2225762" y="2564507"/>
            <a:ext cx="4906963" cy="2087562"/>
            <a:chOff x="2225762" y="2564507"/>
            <a:chExt cx="4906963" cy="2087562"/>
          </a:xfrm>
        </p:grpSpPr>
        <p:pic>
          <p:nvPicPr>
            <p:cNvPr id="15364" name="Picture 4" descr="C:\Users\jay\Desktop\school\2019-2\DataCrawling\기말과제\showme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25762" y="2564507"/>
              <a:ext cx="4906963" cy="2087562"/>
            </a:xfrm>
            <a:prstGeom prst="rect">
              <a:avLst/>
            </a:prstGeom>
            <a:noFill/>
          </p:spPr>
        </p:pic>
        <p:sp>
          <p:nvSpPr>
            <p:cNvPr id="8" name="직사각형 7"/>
            <p:cNvSpPr/>
            <p:nvPr/>
          </p:nvSpPr>
          <p:spPr>
            <a:xfrm>
              <a:off x="4014592" y="3457185"/>
              <a:ext cx="1121079" cy="1753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932984" y="4177897"/>
            <a:ext cx="3979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감사합니</a:t>
            </a:r>
            <a:r>
              <a:rPr lang="ko-KR" altLang="en-US" sz="2800" spc="-15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다</a:t>
            </a:r>
            <a:endParaRPr lang="en-US" altLang="ko-KR" sz="2800" spc="-150" dirty="0" smtClean="0">
              <a:solidFill>
                <a:srgbClr val="E7E6E6">
                  <a:lumMod val="25000"/>
                </a:srgb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30176" y="5691479"/>
            <a:ext cx="397965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5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아모레퍼시픽의 아리따움</a:t>
            </a:r>
            <a:endParaRPr lang="en-US" altLang="ko-KR" sz="15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ko-KR" altLang="en-US" sz="15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폰트를 사용하여</a:t>
            </a:r>
            <a:endParaRPr lang="en-US" altLang="ko-KR" sz="15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ko-KR" altLang="en-US" sz="15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디자인하였습니다</a:t>
            </a:r>
            <a:endParaRPr lang="en-US" altLang="ko-KR" sz="15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79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19495" y="1674579"/>
            <a:ext cx="8470997" cy="3374212"/>
            <a:chOff x="342417" y="863547"/>
            <a:chExt cx="8470997" cy="3374212"/>
          </a:xfrm>
        </p:grpSpPr>
        <p:sp>
          <p:nvSpPr>
            <p:cNvPr id="4" name="타원 3"/>
            <p:cNvSpPr/>
            <p:nvPr/>
          </p:nvSpPr>
          <p:spPr>
            <a:xfrm>
              <a:off x="342417" y="863547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57660" y="1411377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프로젝트 명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2377951" y="863547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4198800" y="863547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304525" y="2660542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252594" y="2660542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264274" y="2660542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7236197" y="2588980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540902" y="1411377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목표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467477" y="3264031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데이터 수집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399645" y="2985736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준비 및 탐색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419275" y="3264031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분석 모델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359391" y="3184514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결과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399645" y="3486669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어려웠던 점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99645" y="3248131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&amp;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45850" y="1443186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학습 내용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75574" y="187888"/>
            <a:ext cx="9704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목 차</a:t>
            </a:r>
            <a:endParaRPr lang="en-US" altLang="ko-KR" sz="21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785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142999" y="1905001"/>
            <a:ext cx="736369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멜론 홈페이지에서 제공하는</a:t>
            </a:r>
            <a:endParaRPr lang="en-US" altLang="ko-KR" sz="32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en-US" altLang="ko-KR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차트 파인더 기능 중</a:t>
            </a:r>
            <a:endParaRPr lang="en-US" altLang="ko-KR" sz="32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endParaRPr lang="en-US" altLang="ko-KR" sz="32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시대별 차트를 </a:t>
            </a:r>
            <a:r>
              <a:rPr lang="ko-KR" altLang="en-US" sz="3200" spc="-150" dirty="0" err="1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크롤링</a:t>
            </a:r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하여</a:t>
            </a:r>
            <a:endParaRPr lang="en-US" altLang="ko-KR" sz="32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</a:t>
            </a:r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년간  한국 음악의 </a:t>
            </a:r>
            <a:r>
              <a:rPr lang="ko-KR" altLang="en-US" sz="3200" spc="-150" dirty="0" err="1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트렌드와</a:t>
            </a:r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endParaRPr lang="en-US" altLang="ko-KR" sz="32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계절별 선호 추이를 분석한다</a:t>
            </a:r>
            <a:r>
              <a:rPr lang="en-US" altLang="ko-KR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75574" y="187888"/>
            <a:ext cx="9704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목표</a:t>
            </a:r>
            <a:endParaRPr lang="en-US" altLang="ko-KR" sz="21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624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9704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spc="-15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학습</a:t>
            </a:r>
            <a:endParaRPr lang="en-US" altLang="ko-KR" sz="21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18077" y="2449543"/>
            <a:ext cx="4598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시계열</a:t>
            </a:r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분석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49515" y="2057366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9704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학습</a:t>
            </a:r>
            <a:endParaRPr lang="en-US" altLang="ko-KR" sz="21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18077" y="2449543"/>
            <a:ext cx="4598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Tried But...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249515" y="2057366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12" name="Picture 5" descr="C:\Users\jay\Desktop\school\2019-2\DataCrawling\기말과제\3.png"/>
          <p:cNvPicPr>
            <a:picLocks noChangeAspect="1" noChangeArrowheads="1"/>
          </p:cNvPicPr>
          <p:nvPr/>
        </p:nvPicPr>
        <p:blipFill>
          <a:blip r:embed="rId3"/>
          <a:srcRect r="23725"/>
          <a:stretch>
            <a:fillRect/>
          </a:stretch>
        </p:blipFill>
        <p:spPr bwMode="auto">
          <a:xfrm>
            <a:off x="1600199" y="3401630"/>
            <a:ext cx="1863247" cy="2672830"/>
          </a:xfrm>
          <a:prstGeom prst="rect">
            <a:avLst/>
          </a:prstGeom>
          <a:noFill/>
        </p:spPr>
      </p:pic>
      <p:pic>
        <p:nvPicPr>
          <p:cNvPr id="9" name="Picture 3" descr="C:\Users\jay\Desktop\school\2019-2\DataCrawling\기말과제\1.png"/>
          <p:cNvPicPr>
            <a:picLocks noChangeAspect="1" noChangeArrowheads="1"/>
          </p:cNvPicPr>
          <p:nvPr/>
        </p:nvPicPr>
        <p:blipFill>
          <a:blip r:embed="rId4"/>
          <a:srcRect l="4473" r="28891"/>
          <a:stretch>
            <a:fillRect/>
          </a:stretch>
        </p:blipFill>
        <p:spPr bwMode="auto">
          <a:xfrm>
            <a:off x="2832021" y="4026621"/>
            <a:ext cx="1796347" cy="2681161"/>
          </a:xfrm>
          <a:prstGeom prst="rect">
            <a:avLst/>
          </a:prstGeom>
          <a:noFill/>
        </p:spPr>
      </p:pic>
      <p:pic>
        <p:nvPicPr>
          <p:cNvPr id="10" name="Picture 4" descr="C:\Users\jay\Desktop\school\2019-2\DataCrawling\기말과제\2.png"/>
          <p:cNvPicPr>
            <a:picLocks noChangeAspect="1" noChangeArrowheads="1"/>
          </p:cNvPicPr>
          <p:nvPr/>
        </p:nvPicPr>
        <p:blipFill>
          <a:blip r:embed="rId5"/>
          <a:srcRect l="3947" r="30046"/>
          <a:stretch>
            <a:fillRect/>
          </a:stretch>
        </p:blipFill>
        <p:spPr bwMode="auto">
          <a:xfrm>
            <a:off x="4154337" y="3030218"/>
            <a:ext cx="1801790" cy="2734555"/>
          </a:xfrm>
          <a:prstGeom prst="rect">
            <a:avLst/>
          </a:prstGeom>
          <a:noFill/>
        </p:spPr>
      </p:pic>
      <p:pic>
        <p:nvPicPr>
          <p:cNvPr id="7" name="Picture 2" descr="C:\Users\jay\Desktop\school\2019-2\DataCrawling\기말과제\4.png"/>
          <p:cNvPicPr>
            <a:picLocks noChangeAspect="1" noChangeArrowheads="1"/>
          </p:cNvPicPr>
          <p:nvPr/>
        </p:nvPicPr>
        <p:blipFill>
          <a:blip r:embed="rId6"/>
          <a:srcRect r="19018"/>
          <a:stretch>
            <a:fillRect/>
          </a:stretch>
        </p:blipFill>
        <p:spPr bwMode="auto">
          <a:xfrm>
            <a:off x="5486914" y="3998754"/>
            <a:ext cx="1872127" cy="2752775"/>
          </a:xfrm>
          <a:prstGeom prst="rect">
            <a:avLst/>
          </a:prstGeom>
          <a:noFill/>
        </p:spPr>
      </p:pic>
      <p:pic>
        <p:nvPicPr>
          <p:cNvPr id="3074" name="Picture 2" descr="C:\Users\jay\Desktop\school\2019-2\DataCrawling\기말과제\5.png"/>
          <p:cNvPicPr>
            <a:picLocks noChangeAspect="1" noChangeArrowheads="1"/>
          </p:cNvPicPr>
          <p:nvPr/>
        </p:nvPicPr>
        <p:blipFill>
          <a:blip r:embed="rId7"/>
          <a:srcRect r="11124"/>
          <a:stretch>
            <a:fillRect/>
          </a:stretch>
        </p:blipFill>
        <p:spPr bwMode="auto">
          <a:xfrm>
            <a:off x="6939417" y="3305874"/>
            <a:ext cx="1954061" cy="27929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9704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학습</a:t>
            </a:r>
            <a:endParaRPr lang="en-US" altLang="ko-KR" sz="21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18077" y="2449543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Solution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249515" y="2057366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24545" y="3235036"/>
            <a:ext cx="5430982" cy="62345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jay\Desktop\school\2019-2\DataCrawling\기말과제\matplo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910" y="2709573"/>
            <a:ext cx="9259887" cy="37417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24560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수집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멜론 차트파인더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2050" name="Picture 2" descr="C:\Users\jay\Desktop\school\2019-2\DataCrawling\기말과제\월간차트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2309" y="1120688"/>
            <a:ext cx="6869307" cy="54590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133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년치 데이터 불러오기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3074" name="Picture 2" descr="C:\Users\jay\Desktop\school\2019-2\DataCrawling\기말과제\ranking_p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134" y="1144987"/>
            <a:ext cx="8673786" cy="5113319"/>
          </a:xfrm>
          <a:prstGeom prst="rect">
            <a:avLst/>
          </a:prstGeom>
          <a:noFill/>
        </p:spPr>
      </p:pic>
      <p:pic>
        <p:nvPicPr>
          <p:cNvPr id="3075" name="Picture 3" descr="C:\Users\jay\Desktop\school\2019-2\DataCrawling\기말과제\page_rankin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4673" y="373698"/>
            <a:ext cx="5829300" cy="6064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2270</TotalTime>
  <Words>257</Words>
  <Application>Microsoft Office PowerPoint</Application>
  <PresentationFormat>A4 용지(210x297mm)</PresentationFormat>
  <Paragraphs>113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굴림</vt:lpstr>
      <vt:lpstr>Arial</vt:lpstr>
      <vt:lpstr>아리따-돋움(TTF)-SemiBold</vt:lpstr>
      <vt:lpstr>아리따-돋움(TTF)-Medium</vt:lpstr>
      <vt:lpstr>Calibri</vt:lpstr>
      <vt:lpstr>맑은 고딕</vt:lpstr>
      <vt:lpstr>아리따-돋움(TTF)-Bold</vt:lpstr>
      <vt:lpstr>Calibri Light</vt:lpstr>
      <vt:lpstr>3_Office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Jun's</cp:lastModifiedBy>
  <cp:revision>579</cp:revision>
  <dcterms:created xsi:type="dcterms:W3CDTF">2017-09-07T10:48:07Z</dcterms:created>
  <dcterms:modified xsi:type="dcterms:W3CDTF">2019-12-18T06:37:32Z</dcterms:modified>
</cp:coreProperties>
</file>